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4"/>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484" r:id="rId29"/>
    <p:sldId id="472" r:id="rId30"/>
    <p:sldId id="473" r:id="rId31"/>
    <p:sldId id="474" r:id="rId32"/>
    <p:sldId id="475" r:id="rId33"/>
    <p:sldId id="476" r:id="rId34"/>
    <p:sldId id="477" r:id="rId35"/>
    <p:sldId id="485" r:id="rId36"/>
    <p:sldId id="454" r:id="rId37"/>
    <p:sldId id="382" r:id="rId38"/>
    <p:sldId id="488" r:id="rId39"/>
    <p:sldId id="486" r:id="rId40"/>
    <p:sldId id="487" r:id="rId41"/>
    <p:sldId id="479" r:id="rId42"/>
    <p:sldId id="480" r:id="rId43"/>
    <p:sldId id="481" r:id="rId44"/>
    <p:sldId id="482" r:id="rId45"/>
    <p:sldId id="483" r:id="rId46"/>
    <p:sldId id="489" r:id="rId47"/>
    <p:sldId id="448" r:id="rId48"/>
    <p:sldId id="470" r:id="rId49"/>
    <p:sldId id="374" r:id="rId50"/>
    <p:sldId id="375" r:id="rId51"/>
    <p:sldId id="449" r:id="rId52"/>
    <p:sldId id="450" r:id="rId53"/>
    <p:sldId id="377" r:id="rId54"/>
    <p:sldId id="404" r:id="rId55"/>
    <p:sldId id="490" r:id="rId56"/>
    <p:sldId id="491" r:id="rId57"/>
    <p:sldId id="492" r:id="rId58"/>
    <p:sldId id="378" r:id="rId59"/>
    <p:sldId id="493" r:id="rId60"/>
    <p:sldId id="451" r:id="rId61"/>
    <p:sldId id="494" r:id="rId62"/>
    <p:sldId id="495" r:id="rId63"/>
    <p:sldId id="453" r:id="rId64"/>
    <p:sldId id="383" r:id="rId65"/>
    <p:sldId id="496" r:id="rId66"/>
    <p:sldId id="381" r:id="rId67"/>
    <p:sldId id="497" r:id="rId68"/>
    <p:sldId id="498" r:id="rId69"/>
    <p:sldId id="499" r:id="rId70"/>
    <p:sldId id="455" r:id="rId71"/>
    <p:sldId id="502" r:id="rId72"/>
    <p:sldId id="385" r:id="rId73"/>
    <p:sldId id="500" r:id="rId74"/>
    <p:sldId id="501" r:id="rId75"/>
    <p:sldId id="386" r:id="rId76"/>
    <p:sldId id="456" r:id="rId77"/>
    <p:sldId id="503" r:id="rId78"/>
    <p:sldId id="384" r:id="rId79"/>
    <p:sldId id="504" r:id="rId80"/>
    <p:sldId id="505" r:id="rId81"/>
    <p:sldId id="506" r:id="rId82"/>
    <p:sldId id="387" r:id="rId83"/>
    <p:sldId id="391" r:id="rId84"/>
    <p:sldId id="508" r:id="rId85"/>
    <p:sldId id="390" r:id="rId86"/>
    <p:sldId id="392" r:id="rId87"/>
    <p:sldId id="507" r:id="rId88"/>
    <p:sldId id="509" r:id="rId89"/>
    <p:sldId id="510" r:id="rId90"/>
    <p:sldId id="409" r:id="rId91"/>
    <p:sldId id="410" r:id="rId92"/>
    <p:sldId id="411" r:id="rId93"/>
    <p:sldId id="412" r:id="rId94"/>
    <p:sldId id="413" r:id="rId95"/>
    <p:sldId id="415" r:id="rId96"/>
    <p:sldId id="416" r:id="rId97"/>
    <p:sldId id="417" r:id="rId98"/>
    <p:sldId id="511" r:id="rId99"/>
    <p:sldId id="420" r:id="rId100"/>
    <p:sldId id="446" r:id="rId101"/>
    <p:sldId id="512" r:id="rId102"/>
    <p:sldId id="513" r:id="rId103"/>
    <p:sldId id="425" r:id="rId104"/>
    <p:sldId id="426" r:id="rId105"/>
    <p:sldId id="427" r:id="rId106"/>
    <p:sldId id="428" r:id="rId107"/>
    <p:sldId id="429" r:id="rId108"/>
    <p:sldId id="430" r:id="rId109"/>
    <p:sldId id="432" r:id="rId110"/>
    <p:sldId id="440" r:id="rId111"/>
    <p:sldId id="441" r:id="rId112"/>
    <p:sldId id="445"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95</a:t>
            </a:fld>
            <a:endParaRPr lang="en-US"/>
          </a:p>
        </p:txBody>
      </p:sp>
    </p:spTree>
    <p:extLst>
      <p:ext uri="{BB962C8B-B14F-4D97-AF65-F5344CB8AC3E}">
        <p14:creationId xmlns:p14="http://schemas.microsoft.com/office/powerpoint/2010/main" val="178277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to trough analysis is a measure of volatility and often used in intraday.  A good resource is </a:t>
            </a:r>
            <a:r>
              <a:rPr lang="en-US" dirty="0" smtClean="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64</a:t>
            </a:fld>
            <a:endParaRPr lang="en-US"/>
          </a:p>
        </p:txBody>
      </p:sp>
    </p:spTree>
    <p:extLst>
      <p:ext uri="{BB962C8B-B14F-4D97-AF65-F5344CB8AC3E}">
        <p14:creationId xmlns:p14="http://schemas.microsoft.com/office/powerpoint/2010/main" val="189619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75</a:t>
            </a:fld>
            <a:endParaRPr lang="en-US"/>
          </a:p>
        </p:txBody>
      </p:sp>
    </p:spTree>
    <p:extLst>
      <p:ext uri="{BB962C8B-B14F-4D97-AF65-F5344CB8AC3E}">
        <p14:creationId xmlns:p14="http://schemas.microsoft.com/office/powerpoint/2010/main" val="132127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9/3/2019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9/3/2019</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methods!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Making a CAPM style plot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100</a:t>
            </a:fld>
            <a:endParaRPr lang="en-US" dirty="0"/>
          </a:p>
        </p:txBody>
      </p:sp>
      <p:pic>
        <p:nvPicPr>
          <p:cNvPr id="7170" name="Picture 2" descr="Image result for CAPM">
            <a:extLst>
              <a:ext uri="{FF2B5EF4-FFF2-40B4-BE49-F238E27FC236}">
                <a16:creationId xmlns="" xmlns:a16="http://schemas.microsoft.com/office/drawing/2014/main"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266" y="1092298"/>
            <a:ext cx="7707469" cy="460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2_ConsumerCreditScoring.R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 xmlns:a16="http://schemas.microsoft.com/office/drawing/2014/main"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101</a:t>
            </a:fld>
            <a:endParaRPr lang="en-US" dirty="0"/>
          </a:p>
        </p:txBody>
      </p:sp>
      <p:pic>
        <p:nvPicPr>
          <p:cNvPr id="7170" name="Picture 2" descr="Image result for CAPM">
            <a:extLst>
              <a:ext uri="{FF2B5EF4-FFF2-40B4-BE49-F238E27FC236}">
                <a16:creationId xmlns="" xmlns:a16="http://schemas.microsoft.com/office/drawing/2014/main"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9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3567556"/>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a:t>
                      </a:r>
                      <a:r>
                        <a:rPr lang="en-US" sz="2000" b="0" strike="noStrike" dirty="0" smtClean="0">
                          <a:solidFill>
                            <a:schemeClr val="bg1"/>
                          </a:solidFill>
                        </a:rPr>
                        <a:t>VII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102</a:t>
            </a:fld>
            <a:endParaRPr lang="en-US" dirty="0"/>
          </a:p>
        </p:txBody>
      </p:sp>
    </p:spTree>
    <p:extLst>
      <p:ext uri="{BB962C8B-B14F-4D97-AF65-F5344CB8AC3E}">
        <p14:creationId xmlns:p14="http://schemas.microsoft.com/office/powerpoint/2010/main" val="1944189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sp>
        <p:nvSpPr>
          <p:cNvPr id="13" name="Slide Number Placeholder 4">
            <a:extLst>
              <a:ext uri="{FF2B5EF4-FFF2-40B4-BE49-F238E27FC236}">
                <a16:creationId xmlns="" xmlns:a16="http://schemas.microsoft.com/office/drawing/2014/main"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103</a:t>
            </a:fld>
            <a:endParaRPr lang="en-US" dirty="0"/>
          </a:p>
        </p:txBody>
      </p:sp>
      <p:sp>
        <p:nvSpPr>
          <p:cNvPr id="14" name="Rectangle 13">
            <a:extLst>
              <a:ext uri="{FF2B5EF4-FFF2-40B4-BE49-F238E27FC236}">
                <a16:creationId xmlns="" xmlns:a16="http://schemas.microsoft.com/office/drawing/2014/main"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pic>
        <p:nvPicPr>
          <p:cNvPr id="15362" name="Picture 2" descr="Image result for beanie babies meme">
            <a:extLst>
              <a:ext uri="{FF2B5EF4-FFF2-40B4-BE49-F238E27FC236}">
                <a16:creationId xmlns="" xmlns:a16="http://schemas.microsoft.com/office/drawing/2014/main" id="{28E19B7F-A106-4E0B-B9C0-F2FC4C1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643" y="1416357"/>
            <a:ext cx="3625715" cy="41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9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 non-traditional Market - 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104</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 xmlns:a16="http://schemas.microsoft.com/office/drawing/2014/main"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105</a:t>
            </a:fld>
            <a:endParaRPr lang="en-US" dirty="0"/>
          </a:p>
        </p:txBody>
      </p:sp>
      <p:sp>
        <p:nvSpPr>
          <p:cNvPr id="9" name="Rectangle 8">
            <a:extLst>
              <a:ext uri="{FF2B5EF4-FFF2-40B4-BE49-F238E27FC236}">
                <a16:creationId xmlns="" xmlns:a16="http://schemas.microsoft.com/office/drawing/2014/main"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106</a:t>
            </a:fld>
            <a:endParaRPr lang="en-US" dirty="0"/>
          </a:p>
        </p:txBody>
      </p:sp>
      <p:sp>
        <p:nvSpPr>
          <p:cNvPr id="10" name="Rectangle 9">
            <a:extLst>
              <a:ext uri="{FF2B5EF4-FFF2-40B4-BE49-F238E27FC236}">
                <a16:creationId xmlns="" xmlns:a16="http://schemas.microsoft.com/office/drawing/2014/main"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107</a:t>
            </a:fld>
            <a:endParaRPr lang="en-US" dirty="0"/>
          </a:p>
        </p:txBody>
      </p:sp>
      <p:sp>
        <p:nvSpPr>
          <p:cNvPr id="9" name="Rectangle 8">
            <a:extLst>
              <a:ext uri="{FF2B5EF4-FFF2-40B4-BE49-F238E27FC236}">
                <a16:creationId xmlns="" xmlns:a16="http://schemas.microsoft.com/office/drawing/2014/main"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 cards go up and others down at sites like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6" name="Picture 5"/>
          <p:cNvPicPr>
            <a:picLocks noChangeAspect="1"/>
          </p:cNvPicPr>
          <p:nvPr/>
        </p:nvPicPr>
        <p:blipFill>
          <a:blip r:embed="rId4"/>
          <a:stretch>
            <a:fillRect/>
          </a:stretch>
        </p:blipFill>
        <p:spPr>
          <a:xfrm>
            <a:off x="341313" y="1661053"/>
            <a:ext cx="5576888" cy="3098271"/>
          </a:xfrm>
          <a:prstGeom prst="rect">
            <a:avLst/>
          </a:prstGeom>
        </p:spPr>
      </p:pic>
      <p:pic>
        <p:nvPicPr>
          <p:cNvPr id="7" name="Picture 6"/>
          <p:cNvPicPr>
            <a:picLocks noChangeAspect="1"/>
          </p:cNvPicPr>
          <p:nvPr/>
        </p:nvPicPr>
        <p:blipFill>
          <a:blip r:embed="rId5"/>
          <a:stretch>
            <a:fillRect/>
          </a:stretch>
        </p:blipFill>
        <p:spPr>
          <a:xfrm>
            <a:off x="5936192" y="1670577"/>
            <a:ext cx="5560859" cy="3079222"/>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 xmlns:a16="http://schemas.microsoft.com/office/drawing/2014/main"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108</a:t>
            </a:fld>
            <a:endParaRPr lang="en-US" dirty="0"/>
          </a:p>
        </p:txBody>
      </p:sp>
      <p:sp>
        <p:nvSpPr>
          <p:cNvPr id="11" name="Rectangle 10">
            <a:extLst>
              <a:ext uri="{FF2B5EF4-FFF2-40B4-BE49-F238E27FC236}">
                <a16:creationId xmlns="" xmlns:a16="http://schemas.microsoft.com/office/drawing/2014/main"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109</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110</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 xmlns:a16="http://schemas.microsoft.com/office/drawing/2014/main"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111</a:t>
            </a:fld>
            <a:endParaRPr lang="en-US" dirty="0"/>
          </a:p>
        </p:txBody>
      </p:sp>
      <p:sp>
        <p:nvSpPr>
          <p:cNvPr id="12" name="Title 11">
            <a:extLst>
              <a:ext uri="{FF2B5EF4-FFF2-40B4-BE49-F238E27FC236}">
                <a16:creationId xmlns="" xmlns:a16="http://schemas.microsoft.com/office/drawing/2014/main"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 xmlns:a16="http://schemas.microsoft.com/office/drawing/2014/main"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3_SimulateBoosters.R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 xmlns:a16="http://schemas.microsoft.com/office/drawing/2014/main"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112</a:t>
            </a:fld>
            <a:endParaRPr lang="en-US" dirty="0"/>
          </a:p>
        </p:txBody>
      </p:sp>
      <p:sp>
        <p:nvSpPr>
          <p:cNvPr id="9" name="TextBox 8">
            <a:extLst>
              <a:ext uri="{FF2B5EF4-FFF2-40B4-BE49-F238E27FC236}">
                <a16:creationId xmlns="" xmlns:a16="http://schemas.microsoft.com/office/drawing/2014/main"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Not all times series can be forecasted</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Random Walk</a:t>
            </a:r>
            <a:endParaRPr lang="en-US" sz="2800" dirty="0"/>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Predictable Patterns (non-stock)</a:t>
            </a:r>
            <a:endParaRPr lang="en-US" sz="2800" dirty="0"/>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smtClean="0"/>
              <a:t>VS.</a:t>
            </a:r>
            <a:endParaRPr lang="en-US" dirty="0"/>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 xmlns:a16="http://schemas.microsoft.com/office/drawing/2014/main"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a16="http://schemas.microsoft.com/office/drawing/2014/main" xmlns=""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a16="http://schemas.microsoft.com/office/drawing/2014/main" xmlns=""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981687"/>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xmlns=""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a16="http://schemas.microsoft.com/office/drawing/2014/main" xmlns=""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a16="http://schemas.microsoft.com/office/drawing/2014/main" xmlns=""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a16="http://schemas.microsoft.com/office/drawing/2014/main" xmlns=""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xmlns=""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pic>
        <p:nvPicPr>
          <p:cNvPr id="14" name="Picture 2" descr="Image result for harvard extension school">
            <a:extLst>
              <a:ext uri="{FF2B5EF4-FFF2-40B4-BE49-F238E27FC236}">
                <a16:creationId xmlns:a16="http://schemas.microsoft.com/office/drawing/2014/main" xmlns=""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420" y="5267422"/>
            <a:ext cx="1512494" cy="581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a16="http://schemas.microsoft.com/office/drawing/2014/main" xmlns=""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70370" y="3851183"/>
            <a:ext cx="1497026" cy="7476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6EA723CA-2310-40DE-B9BD-E1BE5E9BC54F}"/>
              </a:ext>
            </a:extLst>
          </p:cNvPr>
          <p:cNvSpPr txBox="1"/>
          <p:nvPr/>
        </p:nvSpPr>
        <p:spPr>
          <a:xfrm>
            <a:off x="8889747" y="1535866"/>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a16="http://schemas.microsoft.com/office/drawing/2014/main" xmlns="" id="{346C8530-2DCE-42C3-9D51-F96D2D770C7E}"/>
              </a:ext>
            </a:extLst>
          </p:cNvPr>
          <p:cNvSpPr txBox="1"/>
          <p:nvPr/>
        </p:nvSpPr>
        <p:spPr>
          <a:xfrm>
            <a:off x="2495712" y="33272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a16="http://schemas.microsoft.com/office/drawing/2014/main" xmlns="" id="{795A441C-A83D-4101-B919-0975C2B562B3}"/>
              </a:ext>
            </a:extLst>
          </p:cNvPr>
          <p:cNvSpPr txBox="1"/>
          <p:nvPr/>
        </p:nvSpPr>
        <p:spPr>
          <a:xfrm>
            <a:off x="8799295" y="3327298"/>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a16="http://schemas.microsoft.com/office/drawing/2014/main" xmlns="" id="{C40DAEA2-FC14-4B32-8462-242745A43AAF}"/>
              </a:ext>
            </a:extLst>
          </p:cNvPr>
          <p:cNvCxnSpPr/>
          <p:nvPr/>
        </p:nvCxnSpPr>
        <p:spPr>
          <a:xfrm>
            <a:off x="7093212" y="3556000"/>
            <a:ext cx="0" cy="240529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a16="http://schemas.microsoft.com/office/drawing/2014/main" xmlns=""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10022864" y="5305444"/>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673329" y="3728324"/>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pic>
        <p:nvPicPr>
          <p:cNvPr id="23" name="Picture 4" descr="Image result for gserm"/>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33913"/>
          <a:stretch/>
        </p:blipFill>
        <p:spPr bwMode="auto">
          <a:xfrm>
            <a:off x="8826406" y="4544125"/>
            <a:ext cx="1267831" cy="70520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7298265" y="3276600"/>
            <a:ext cx="445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0932" y="3276600"/>
            <a:ext cx="66548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 xmlns:a16="http://schemas.microsoft.com/office/drawing/2014/main"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 xmlns:a16="http://schemas.microsoft.com/office/drawing/2014/main"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a:t>
            </a:r>
            <a:r>
              <a:rPr lang="en-US" dirty="0" smtClean="0"/>
              <a:t>~ $</a:t>
            </a:r>
            <a:r>
              <a:rPr lang="en-US" dirty="0"/>
              <a:t>20</a:t>
            </a:r>
          </a:p>
          <a:p>
            <a:r>
              <a:rPr lang="en-US" dirty="0"/>
              <a:t>2/26/18:  </a:t>
            </a:r>
            <a:r>
              <a:rPr lang="en-US" dirty="0" smtClean="0"/>
              <a:t>~ $</a:t>
            </a:r>
            <a:r>
              <a:rPr lang="en-US" dirty="0"/>
              <a:t>45</a:t>
            </a:r>
          </a:p>
          <a:p>
            <a:r>
              <a:rPr lang="en-US" dirty="0"/>
              <a:t>4/16/18: </a:t>
            </a:r>
            <a:r>
              <a:rPr lang="en-US" dirty="0" smtClean="0"/>
              <a:t>~ $</a:t>
            </a:r>
            <a:r>
              <a:rPr lang="en-US" dirty="0"/>
              <a:t>36</a:t>
            </a:r>
          </a:p>
          <a:p>
            <a:r>
              <a:rPr lang="en-US" dirty="0"/>
              <a:t>6/16/18: </a:t>
            </a:r>
            <a:r>
              <a:rPr lang="en-US" dirty="0" smtClean="0"/>
              <a:t>~ $36</a:t>
            </a:r>
            <a:endParaRPr lang="en-US" dirty="0"/>
          </a:p>
          <a:p>
            <a:endParaRPr lang="en-US" dirty="0"/>
          </a:p>
        </p:txBody>
      </p:sp>
      <p:sp>
        <p:nvSpPr>
          <p:cNvPr id="17" name="TextBox 16">
            <a:extLst>
              <a:ext uri="{FF2B5EF4-FFF2-40B4-BE49-F238E27FC236}">
                <a16:creationId xmlns=""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only with 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7793022"/>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API?</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6" name="Rectangle 5"/>
          <p:cNvSpPr/>
          <p:nvPr/>
        </p:nvSpPr>
        <p:spPr>
          <a:xfrm>
            <a:off x="38100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7"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5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1210350"/>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the financial market? Types of investing strategies.</a:t>
                      </a:r>
                      <a:endParaRPr lang="en-US" sz="2000" b="1" strike="noStrike" dirty="0" smtClean="0">
                        <a:solidFill>
                          <a:srgbClr val="C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an API? API access to stock data in R</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Popular Response Formats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6" name="TextBox 5"/>
          <p:cNvSpPr txBox="1"/>
          <p:nvPr/>
        </p:nvSpPr>
        <p:spPr>
          <a:xfrm>
            <a:off x="913043" y="1202266"/>
            <a:ext cx="10365915" cy="2554545"/>
          </a:xfrm>
          <a:prstGeom prst="rect">
            <a:avLst/>
          </a:prstGeom>
          <a:noFill/>
        </p:spPr>
        <p:txBody>
          <a:bodyPr wrap="none" rtlCol="0">
            <a:spAutoFit/>
          </a:bodyPr>
          <a:lstStyle/>
          <a:p>
            <a:pPr marL="119063" indent="-119063">
              <a:buFont typeface="Arial" panose="020B0604020202020204" pitchFamily="34" charset="0"/>
              <a:buChar char="•"/>
            </a:pPr>
            <a:r>
              <a:rPr lang="en-US" sz="2800" dirty="0"/>
              <a:t>XML – Extensible Markup Language</a:t>
            </a:r>
          </a:p>
          <a:p>
            <a:pPr marL="576263" lvl="1" indent="-119063">
              <a:buFont typeface="Arial" panose="020B0604020202020204" pitchFamily="34" charset="0"/>
              <a:buChar char="•"/>
            </a:pPr>
            <a:r>
              <a:rPr lang="en-US" sz="2400" dirty="0"/>
              <a:t>Ever wonder why Excel files went from </a:t>
            </a:r>
            <a:r>
              <a:rPr lang="en-US" sz="2400" dirty="0" err="1"/>
              <a:t>xls</a:t>
            </a:r>
            <a:r>
              <a:rPr lang="en-US" sz="2400" dirty="0"/>
              <a:t> to </a:t>
            </a:r>
            <a:r>
              <a:rPr lang="en-US" sz="2400" dirty="0" err="1"/>
              <a:t>xlsx</a:t>
            </a:r>
            <a:r>
              <a:rPr lang="en-US" sz="2400" dirty="0"/>
              <a:t>?  The data is stored as XML.</a:t>
            </a:r>
          </a:p>
          <a:p>
            <a:pPr marL="742950" lvl="1" indent="-285750">
              <a:buFont typeface="Arial" panose="020B0604020202020204" pitchFamily="34" charset="0"/>
              <a:buChar char="•"/>
            </a:pPr>
            <a:endParaRPr lang="en-US" sz="2800" dirty="0"/>
          </a:p>
          <a:p>
            <a:pPr marL="119063" indent="-119063">
              <a:buFont typeface="Arial" panose="020B0604020202020204" pitchFamily="34" charset="0"/>
              <a:buChar char="•"/>
            </a:pPr>
            <a:r>
              <a:rPr lang="en-US" sz="2800" dirty="0"/>
              <a:t>JSON- </a:t>
            </a:r>
            <a:r>
              <a:rPr lang="en-US" sz="2800" dirty="0" err="1"/>
              <a:t>Javascript</a:t>
            </a:r>
            <a:r>
              <a:rPr lang="en-US" sz="2800" dirty="0"/>
              <a:t> Object Notation</a:t>
            </a:r>
          </a:p>
          <a:p>
            <a:pPr marL="576263" lvl="1" indent="-119063">
              <a:buFont typeface="Arial" panose="020B0604020202020204" pitchFamily="34" charset="0"/>
              <a:buChar char="•"/>
            </a:pPr>
            <a:r>
              <a:rPr lang="en-US" sz="2400" dirty="0"/>
              <a:t>Lightweight text files used in webpage visualizations and to pass information.</a:t>
            </a:r>
          </a:p>
          <a:p>
            <a:pPr marL="285750" indent="-285750">
              <a:buFont typeface="Arial" panose="020B0604020202020204" pitchFamily="34" charset="0"/>
              <a:buChar char="•"/>
            </a:pPr>
            <a:endParaRPr lang="en-US" sz="2800" dirty="0"/>
          </a:p>
        </p:txBody>
      </p:sp>
      <p:grpSp>
        <p:nvGrpSpPr>
          <p:cNvPr id="7" name="Group 6"/>
          <p:cNvGrpSpPr/>
          <p:nvPr/>
        </p:nvGrpSpPr>
        <p:grpSpPr>
          <a:xfrm>
            <a:off x="3228726" y="3879239"/>
            <a:ext cx="5715000" cy="2000251"/>
            <a:chOff x="1160584" y="3879239"/>
            <a:chExt cx="5715000" cy="2000251"/>
          </a:xfrm>
        </p:grpSpPr>
        <p:pic>
          <p:nvPicPr>
            <p:cNvPr id="8"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11" name="Oval 10"/>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4479" y="45940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Tree>
    <p:extLst>
      <p:ext uri="{BB962C8B-B14F-4D97-AF65-F5344CB8AC3E}">
        <p14:creationId xmlns:p14="http://schemas.microsoft.com/office/powerpoint/2010/main" val="30244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your phone’s mapping function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31</a:t>
            </a:fld>
            <a:endParaRPr lang="en-US"/>
          </a:p>
        </p:txBody>
      </p:sp>
      <p:grpSp>
        <p:nvGrpSpPr>
          <p:cNvPr id="15" name="Group 14"/>
          <p:cNvGrpSpPr/>
          <p:nvPr/>
        </p:nvGrpSpPr>
        <p:grpSpPr>
          <a:xfrm>
            <a:off x="3238500" y="1945310"/>
            <a:ext cx="5715000" cy="2967380"/>
            <a:chOff x="1714500" y="1945310"/>
            <a:chExt cx="5715000" cy="2967380"/>
          </a:xfrm>
        </p:grpSpPr>
        <p:grpSp>
          <p:nvGrpSpPr>
            <p:cNvPr id="6" name="Group 5"/>
            <p:cNvGrpSpPr/>
            <p:nvPr/>
          </p:nvGrpSpPr>
          <p:grpSpPr>
            <a:xfrm>
              <a:off x="1714500" y="1945310"/>
              <a:ext cx="5715000" cy="2967380"/>
              <a:chOff x="1714500" y="1064690"/>
              <a:chExt cx="5715000" cy="2967380"/>
            </a:xfrm>
          </p:grpSpPr>
          <p:grpSp>
            <p:nvGrpSpPr>
              <p:cNvPr id="7" name="Group 6"/>
              <p:cNvGrpSpPr/>
              <p:nvPr/>
            </p:nvGrpSpPr>
            <p:grpSpPr>
              <a:xfrm>
                <a:off x="1714500" y="2031819"/>
                <a:ext cx="5715000" cy="2000251"/>
                <a:chOff x="1714500" y="3325324"/>
                <a:chExt cx="5715000" cy="2000251"/>
              </a:xfrm>
            </p:grpSpPr>
            <p:grpSp>
              <p:nvGrpSpPr>
                <p:cNvPr id="9" name="Group 8"/>
                <p:cNvGrpSpPr/>
                <p:nvPr/>
              </p:nvGrpSpPr>
              <p:grpSpPr>
                <a:xfrm>
                  <a:off x="1714500" y="3325324"/>
                  <a:ext cx="5715000" cy="2000251"/>
                  <a:chOff x="1714500" y="3325324"/>
                  <a:chExt cx="5715000" cy="2000251"/>
                </a:xfrm>
              </p:grpSpPr>
              <p:pic>
                <p:nvPicPr>
                  <p:cNvPr id="11"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4"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33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Cleveland Ohio USA Map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32</a:t>
            </a:fld>
            <a:endParaRPr lang="en-US"/>
          </a:p>
        </p:txBody>
      </p:sp>
      <p:pic>
        <p:nvPicPr>
          <p:cNvPr id="6" name="Picture 5"/>
          <p:cNvPicPr>
            <a:picLocks noChangeAspect="1"/>
          </p:cNvPicPr>
          <p:nvPr/>
        </p:nvPicPr>
        <p:blipFill rotWithShape="1">
          <a:blip r:embed="rId2"/>
          <a:srcRect l="25038"/>
          <a:stretch/>
        </p:blipFill>
        <p:spPr>
          <a:xfrm>
            <a:off x="2470763" y="1161923"/>
            <a:ext cx="7250475" cy="4970219"/>
          </a:xfrm>
          <a:prstGeom prst="rect">
            <a:avLst/>
          </a:prstGeom>
          <a:ln>
            <a:solidFill>
              <a:schemeClr val="tx1"/>
            </a:solidFill>
          </a:ln>
        </p:spPr>
      </p:pic>
    </p:spTree>
    <p:extLst>
      <p:ext uri="{BB962C8B-B14F-4D97-AF65-F5344CB8AC3E}">
        <p14:creationId xmlns:p14="http://schemas.microsoft.com/office/powerpoint/2010/main" val="21220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Maps API JSON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6" name="Picture 5"/>
          <p:cNvPicPr>
            <a:picLocks noChangeAspect="1"/>
          </p:cNvPicPr>
          <p:nvPr/>
        </p:nvPicPr>
        <p:blipFill rotWithShape="1">
          <a:blip r:embed="rId2"/>
          <a:srcRect b="12802"/>
          <a:stretch/>
        </p:blipFill>
        <p:spPr>
          <a:xfrm>
            <a:off x="431010" y="1166125"/>
            <a:ext cx="4395566" cy="4455742"/>
          </a:xfrm>
          <a:prstGeom prst="rect">
            <a:avLst/>
          </a:prstGeom>
          <a:ln>
            <a:solidFill>
              <a:schemeClr val="tx1"/>
            </a:solidFill>
          </a:ln>
        </p:spPr>
      </p:pic>
      <p:cxnSp>
        <p:nvCxnSpPr>
          <p:cNvPr id="8" name="Straight Arrow Connector 7"/>
          <p:cNvCxnSpPr/>
          <p:nvPr/>
        </p:nvCxnSpPr>
        <p:spPr>
          <a:xfrm>
            <a:off x="2929466" y="186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4533" y="440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92400" y="4910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37866" y="1659466"/>
            <a:ext cx="1684885" cy="369332"/>
          </a:xfrm>
          <a:prstGeom prst="rect">
            <a:avLst/>
          </a:prstGeom>
          <a:noFill/>
        </p:spPr>
        <p:txBody>
          <a:bodyPr wrap="none" rtlCol="0">
            <a:spAutoFit/>
          </a:bodyPr>
          <a:lstStyle/>
          <a:p>
            <a:r>
              <a:rPr lang="en-US" dirty="0" smtClean="0"/>
              <a:t>Cleveland name</a:t>
            </a:r>
            <a:endParaRPr lang="en-US" dirty="0"/>
          </a:p>
        </p:txBody>
      </p:sp>
      <p:sp>
        <p:nvSpPr>
          <p:cNvPr id="12" name="TextBox 11"/>
          <p:cNvSpPr txBox="1"/>
          <p:nvPr/>
        </p:nvSpPr>
        <p:spPr>
          <a:xfrm>
            <a:off x="7332133" y="4199466"/>
            <a:ext cx="2661947" cy="369332"/>
          </a:xfrm>
          <a:prstGeom prst="rect">
            <a:avLst/>
          </a:prstGeom>
          <a:noFill/>
        </p:spPr>
        <p:txBody>
          <a:bodyPr wrap="none" rtlCol="0">
            <a:spAutoFit/>
          </a:bodyPr>
          <a:lstStyle/>
          <a:p>
            <a:r>
              <a:rPr lang="en-US" dirty="0" smtClean="0"/>
              <a:t>More location information</a:t>
            </a:r>
            <a:endParaRPr lang="en-US" dirty="0"/>
          </a:p>
        </p:txBody>
      </p:sp>
      <p:sp>
        <p:nvSpPr>
          <p:cNvPr id="13" name="TextBox 12"/>
          <p:cNvSpPr txBox="1"/>
          <p:nvPr/>
        </p:nvSpPr>
        <p:spPr>
          <a:xfrm>
            <a:off x="6316133" y="4707466"/>
            <a:ext cx="4549900" cy="369332"/>
          </a:xfrm>
          <a:prstGeom prst="rect">
            <a:avLst/>
          </a:prstGeom>
          <a:noFill/>
        </p:spPr>
        <p:txBody>
          <a:bodyPr wrap="none" rtlCol="0">
            <a:spAutoFit/>
          </a:bodyPr>
          <a:lstStyle/>
          <a:p>
            <a:r>
              <a:rPr lang="en-US" dirty="0" smtClean="0"/>
              <a:t>Some coordinates of the shaded bounding box</a:t>
            </a:r>
            <a:endParaRPr lang="en-US" dirty="0"/>
          </a:p>
        </p:txBody>
      </p:sp>
      <p:sp>
        <p:nvSpPr>
          <p:cNvPr id="14" name="Rectangle 13">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Your phone parses JSON and renders the information on top of the map tile (shaded bounding box).</a:t>
            </a:r>
            <a:endParaRPr lang="en-US" sz="2000" dirty="0">
              <a:solidFill>
                <a:schemeClr val="bg1"/>
              </a:solidFill>
            </a:endParaRPr>
          </a:p>
        </p:txBody>
      </p:sp>
    </p:spTree>
    <p:extLst>
      <p:ext uri="{BB962C8B-B14F-4D97-AF65-F5344CB8AC3E}">
        <p14:creationId xmlns:p14="http://schemas.microsoft.com/office/powerpoint/2010/main" val="173148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 has many API related libraries.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34</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smtClean="0"/>
              <a:t>Quantmod</a:t>
            </a:r>
            <a:r>
              <a:rPr lang="en-US" dirty="0" smtClean="0"/>
              <a:t> handles the request &amp; organizing data to a time series object.</a:t>
            </a:r>
            <a:endParaRPr lang="en-US" dirty="0"/>
          </a:p>
        </p:txBody>
      </p:sp>
      <p:sp>
        <p:nvSpPr>
          <p:cNvPr id="16" name="Rectangle 15">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Rather than code requests &amp; parse responses ourselves we use the </a:t>
            </a:r>
            <a:r>
              <a:rPr lang="en-US" sz="2000" dirty="0" err="1" smtClean="0">
                <a:solidFill>
                  <a:schemeClr val="bg1"/>
                </a:solidFill>
              </a:rPr>
              <a:t>quantmod</a:t>
            </a:r>
            <a:r>
              <a:rPr lang="en-US" sz="2000" dirty="0" smtClean="0">
                <a:solidFill>
                  <a:schemeClr val="bg1"/>
                </a:solidFill>
              </a:rPr>
              <a:t> package.</a:t>
            </a:r>
            <a:endParaRPr lang="en-US" sz="2000" dirty="0">
              <a:solidFill>
                <a:schemeClr val="bg1"/>
              </a:solidFill>
            </a:endParaRP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5726627"/>
              </p:ext>
            </p:extLst>
          </p:nvPr>
        </p:nvGraphicFramePr>
        <p:xfrm>
          <a:off x="3190413" y="1111250"/>
          <a:ext cx="5811174" cy="188976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smtClean="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Manipulate a time series object 1_TTR.R</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t>
            </a:r>
            <a:r>
              <a:rPr lang="en-US" dirty="0" smtClean="0"/>
              <a:t>1_TTR_A.R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pic>
        <p:nvPicPr>
          <p:cNvPr id="1026" name="Picture 2" descr="Image result for stock trading meme">
            <a:extLst>
              <a:ext uri="{FF2B5EF4-FFF2-40B4-BE49-F238E27FC236}">
                <a16:creationId xmlns=""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3029972"/>
              </p:ext>
            </p:extLst>
          </p:nvPr>
        </p:nvGraphicFramePr>
        <p:xfrm>
          <a:off x="3190413" y="1111250"/>
          <a:ext cx="5811174" cy="22555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1800" b="1" i="0" kern="1200" dirty="0" smtClean="0">
                          <a:solidFill>
                            <a:srgbClr val="C00000"/>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6" name="TextBox 5"/>
          <p:cNvSpPr txBox="1"/>
          <p:nvPr/>
        </p:nvSpPr>
        <p:spPr>
          <a:xfrm>
            <a:off x="169333" y="2551837"/>
            <a:ext cx="11667067" cy="1754326"/>
          </a:xfrm>
          <a:prstGeom prst="rect">
            <a:avLst/>
          </a:prstGeom>
          <a:noFill/>
        </p:spPr>
        <p:txBody>
          <a:bodyPr wrap="square" rtlCol="0">
            <a:spAutoFit/>
          </a:bodyPr>
          <a:lstStyle/>
          <a:p>
            <a:pPr marL="342900" indent="-342900">
              <a:buAutoNum type="arabicPeriod"/>
            </a:pPr>
            <a:r>
              <a:rPr lang="en-US" dirty="0" smtClean="0"/>
              <a:t>Define an indicator related to a stock.</a:t>
            </a:r>
          </a:p>
          <a:p>
            <a:pPr marL="342900" indent="-342900">
              <a:buAutoNum type="arabicPeriod"/>
            </a:pPr>
            <a:r>
              <a:rPr lang="en-US" dirty="0" smtClean="0"/>
              <a:t>Back-test the indicator to see how it operates in various market conditions.  Once acceptable returns are proven move to step 3.</a:t>
            </a:r>
          </a:p>
          <a:p>
            <a:pPr marL="342900" indent="-342900">
              <a:buAutoNum type="arabicPeriod"/>
            </a:pPr>
            <a:r>
              <a:rPr lang="en-US" dirty="0" smtClean="0"/>
              <a:t>Monitor a stock’s indicator inputs i.e. closing price but could also be twitter mentions etc.</a:t>
            </a:r>
          </a:p>
          <a:p>
            <a:pPr marL="342900" indent="-342900">
              <a:buAutoNum type="arabicPeriod"/>
            </a:pPr>
            <a:r>
              <a:rPr lang="en-US" dirty="0" smtClean="0"/>
              <a:t>When the indicator is triggered an action “buy, hold, sell, short” is executed.</a:t>
            </a:r>
          </a:p>
          <a:p>
            <a:pPr marL="342900" indent="-342900">
              <a:buAutoNum type="arabicPeriod"/>
            </a:pPr>
            <a:r>
              <a:rPr lang="en-US" dirty="0" smtClean="0"/>
              <a:t>Continue to monitor the indicator inputs to re-evaluate the action</a:t>
            </a:r>
          </a:p>
        </p:txBody>
      </p:sp>
    </p:spTree>
    <p:extLst>
      <p:ext uri="{BB962C8B-B14F-4D97-AF65-F5344CB8AC3E}">
        <p14:creationId xmlns:p14="http://schemas.microsoft.com/office/powerpoint/2010/main" val="364217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11754756" cy="646331"/>
          </a:xfrm>
          <a:prstGeom prst="rect">
            <a:avLst/>
          </a:prstGeom>
          <a:noFill/>
        </p:spPr>
        <p:txBody>
          <a:bodyPr wrap="none" rtlCol="0">
            <a:spAutoFit/>
          </a:bodyPr>
          <a:lstStyle/>
          <a:p>
            <a:r>
              <a:rPr lang="en-US" dirty="0" smtClean="0"/>
              <a:t>1. Indicator:</a:t>
            </a:r>
          </a:p>
          <a:p>
            <a:r>
              <a:rPr lang="en-US" dirty="0" smtClean="0"/>
              <a:t>If the daily Boris Johnson quotes of “Brexit” is greater than 5, then buy (or hold) WLTW (Willis Towers Watson) the next day.</a:t>
            </a:r>
          </a:p>
        </p:txBody>
      </p:sp>
      <p:sp>
        <p:nvSpPr>
          <p:cNvPr id="8" name="TextBox 7"/>
          <p:cNvSpPr txBox="1"/>
          <p:nvPr/>
        </p:nvSpPr>
        <p:spPr>
          <a:xfrm>
            <a:off x="287863" y="2099732"/>
            <a:ext cx="6588407" cy="646331"/>
          </a:xfrm>
          <a:prstGeom prst="rect">
            <a:avLst/>
          </a:prstGeom>
          <a:noFill/>
        </p:spPr>
        <p:txBody>
          <a:bodyPr wrap="none" rtlCol="0">
            <a:spAutoFit/>
          </a:bodyPr>
          <a:lstStyle/>
          <a:p>
            <a:r>
              <a:rPr lang="en-US" dirty="0" smtClean="0"/>
              <a:t>2. Back-testing:</a:t>
            </a:r>
          </a:p>
          <a:p>
            <a:r>
              <a:rPr lang="en-US" dirty="0" smtClean="0"/>
              <a:t>In the last 180 days, this indicator has yielded a 6% return [fictitious]</a:t>
            </a:r>
          </a:p>
        </p:txBody>
      </p:sp>
      <p:sp>
        <p:nvSpPr>
          <p:cNvPr id="9" name="TextBox 8"/>
          <p:cNvSpPr txBox="1"/>
          <p:nvPr/>
        </p:nvSpPr>
        <p:spPr>
          <a:xfrm>
            <a:off x="287863" y="2760132"/>
            <a:ext cx="8179547" cy="646331"/>
          </a:xfrm>
          <a:prstGeom prst="rect">
            <a:avLst/>
          </a:prstGeom>
          <a:noFill/>
        </p:spPr>
        <p:txBody>
          <a:bodyPr wrap="none" rtlCol="0">
            <a:spAutoFit/>
          </a:bodyPr>
          <a:lstStyle/>
          <a:p>
            <a:r>
              <a:rPr lang="en-US" dirty="0"/>
              <a:t>3</a:t>
            </a:r>
            <a:r>
              <a:rPr lang="en-US" dirty="0" smtClean="0"/>
              <a:t>. In Production:</a:t>
            </a:r>
          </a:p>
          <a:p>
            <a:r>
              <a:rPr lang="en-US" dirty="0" smtClean="0"/>
              <a:t>Set up a script to monitor Boris’ Brexit quotes and buy if the number is greater than 5.</a:t>
            </a:r>
          </a:p>
        </p:txBody>
      </p:sp>
      <p:sp>
        <p:nvSpPr>
          <p:cNvPr id="10" name="TextBox 9"/>
          <p:cNvSpPr txBox="1"/>
          <p:nvPr/>
        </p:nvSpPr>
        <p:spPr>
          <a:xfrm>
            <a:off x="287863" y="3420532"/>
            <a:ext cx="7253524" cy="646331"/>
          </a:xfrm>
          <a:prstGeom prst="rect">
            <a:avLst/>
          </a:prstGeom>
          <a:noFill/>
        </p:spPr>
        <p:txBody>
          <a:bodyPr wrap="none" rtlCol="0">
            <a:spAutoFit/>
          </a:bodyPr>
          <a:lstStyle/>
          <a:p>
            <a:r>
              <a:rPr lang="en-US" dirty="0" smtClean="0"/>
              <a:t>4. Execution:</a:t>
            </a:r>
          </a:p>
          <a:p>
            <a:r>
              <a:rPr lang="en-US" dirty="0" smtClean="0"/>
              <a:t>In any given day that has quotes &gt; 5 buy WLTW otherwise have no position.</a:t>
            </a:r>
          </a:p>
        </p:txBody>
      </p:sp>
      <p:sp>
        <p:nvSpPr>
          <p:cNvPr id="11" name="TextBox 10"/>
          <p:cNvSpPr txBox="1"/>
          <p:nvPr/>
        </p:nvSpPr>
        <p:spPr>
          <a:xfrm>
            <a:off x="287863" y="4148665"/>
            <a:ext cx="5930534" cy="646331"/>
          </a:xfrm>
          <a:prstGeom prst="rect">
            <a:avLst/>
          </a:prstGeom>
          <a:noFill/>
        </p:spPr>
        <p:txBody>
          <a:bodyPr wrap="none" rtlCol="0">
            <a:spAutoFit/>
          </a:bodyPr>
          <a:lstStyle/>
          <a:p>
            <a:r>
              <a:rPr lang="en-US" dirty="0"/>
              <a:t>5</a:t>
            </a:r>
            <a:r>
              <a:rPr lang="en-US" dirty="0" smtClean="0"/>
              <a:t>. Continual Monitor:</a:t>
            </a:r>
          </a:p>
          <a:p>
            <a:r>
              <a:rPr lang="en-US" dirty="0" smtClean="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don’t necessarily care why a price changes.</a:t>
            </a:r>
            <a:endParaRPr lang="en-US" sz="2400" dirty="0"/>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trading thereby exploiting the emotional traders.  </a:t>
            </a:r>
            <a:endParaRPr lang="en-US" sz="2400" dirty="0"/>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7904488"/>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smtClean="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smtClean="0"/>
              <a:t>In addition to </a:t>
            </a:r>
            <a:r>
              <a:rPr lang="en-US" sz="2800" dirty="0" err="1" smtClean="0"/>
              <a:t>quantmod</a:t>
            </a:r>
            <a:r>
              <a:rPr lang="en-US" sz="2800" dirty="0" smtClean="0"/>
              <a:t> we will use TTR (technical trading rules)</a:t>
            </a:r>
            <a:endParaRPr lang="en-US" sz="2800" dirty="0"/>
          </a:p>
        </p:txBody>
      </p:sp>
      <p:sp>
        <p:nvSpPr>
          <p:cNvPr id="3" name="Date Placeholder 2">
            <a:extLst>
              <a:ext uri="{FF2B5EF4-FFF2-40B4-BE49-F238E27FC236}">
                <a16:creationId xmlns=""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a:t>
            </a:r>
            <a:r>
              <a:rPr lang="en-US" sz="2400" b="1" u="sng" dirty="0" smtClean="0">
                <a:solidFill>
                  <a:srgbClr val="C00000"/>
                </a:solidFill>
                <a:latin typeface="Consolas" panose="020B0609020204030204" pitchFamily="49" charset="0"/>
              </a:rPr>
              <a:t> #</a:t>
            </a:r>
            <a:r>
              <a:rPr lang="en-US" sz="2400" b="1" u="sng" dirty="0">
                <a:solidFill>
                  <a:srgbClr val="C00000"/>
                </a:solidFill>
                <a:latin typeface="Consolas" panose="020B0609020204030204" pitchFamily="49" charset="0"/>
              </a:rPr>
              <a:t>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a:t>
            </a:r>
            <a:r>
              <a:rPr lang="en-US" sz="2400" dirty="0" smtClean="0">
                <a:latin typeface="Consolas" panose="020B0609020204030204" pitchFamily="49" charset="0"/>
              </a:rPr>
              <a:t> #</a:t>
            </a:r>
            <a:r>
              <a:rPr lang="en-US" sz="2400" dirty="0">
                <a:latin typeface="Consolas" panose="020B0609020204030204" pitchFamily="49" charset="0"/>
              </a:rPr>
              <a:t>Relative Strength Index</a:t>
            </a:r>
          </a:p>
        </p:txBody>
      </p:sp>
      <p:sp>
        <p:nvSpPr>
          <p:cNvPr id="8" name="Rectangle 7">
            <a:extLst>
              <a:ext uri="{FF2B5EF4-FFF2-40B4-BE49-F238E27FC236}">
                <a16:creationId xmlns=""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 xmlns:a16="http://schemas.microsoft.com/office/drawing/2014/main"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
        <p:nvSpPr>
          <p:cNvPr id="11" name="Rectangle 10">
            <a:extLst>
              <a:ext uri="{FF2B5EF4-FFF2-40B4-BE49-F238E27FC236}">
                <a16:creationId xmlns=""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is a “centered” moving average</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55</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270628"/>
            <a:ext cx="1581027" cy="365760"/>
          </a:xfrm>
          <a:prstGeom prst="rect">
            <a:avLst/>
          </a:prstGeom>
        </p:spPr>
      </p:pic>
      <p:sp>
        <p:nvSpPr>
          <p:cNvPr id="14" name="Rectangle 13">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 centered moving average uses information from the future (days ahead) which is unrealistic.</a:t>
            </a:r>
            <a:endParaRPr lang="en-US" sz="2000" dirty="0"/>
          </a:p>
        </p:txBody>
      </p:sp>
    </p:spTree>
    <p:extLst>
      <p:ext uri="{BB962C8B-B14F-4D97-AF65-F5344CB8AC3E}">
        <p14:creationId xmlns:p14="http://schemas.microsoft.com/office/powerpoint/2010/main" val="214083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5"/>
            <a:ext cx="11887200" cy="495487"/>
          </a:xfrm>
        </p:spPr>
        <p:txBody>
          <a:bodyPr>
            <a:noAutofit/>
          </a:bodyPr>
          <a:lstStyle/>
          <a:p>
            <a:r>
              <a:rPr lang="en-US" sz="3200" dirty="0" smtClean="0"/>
              <a:t>The data must be lagged so the value is known during trading time.</a:t>
            </a:r>
            <a:endParaRPr lang="en-US" sz="3200"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56</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812484"/>
            <a:ext cx="1581027" cy="365760"/>
          </a:xfrm>
          <a:prstGeom prst="rect">
            <a:avLst/>
          </a:prstGeom>
        </p:spPr>
      </p:pic>
      <p:sp>
        <p:nvSpPr>
          <p:cNvPr id="14" name="Rectangle 13">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calculation is lagged so the information is presented on a day you could actually make a trading decision.</a:t>
            </a:r>
            <a:endParaRPr lang="en-US" sz="2000" dirty="0"/>
          </a:p>
        </p:txBody>
      </p:sp>
      <p:cxnSp>
        <p:nvCxnSpPr>
          <p:cNvPr id="11" name="Elbow Connector 10"/>
          <p:cNvCxnSpPr>
            <a:stCxn id="8" idx="0"/>
            <a:endCxn id="9" idx="0"/>
          </p:cNvCxnSpPr>
          <p:nvPr/>
        </p:nvCxnSpPr>
        <p:spPr>
          <a:xfrm>
            <a:off x="6257607" y="2421682"/>
            <a:ext cx="832457" cy="390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97600" y="2082800"/>
            <a:ext cx="1491306" cy="369332"/>
          </a:xfrm>
          <a:prstGeom prst="rect">
            <a:avLst/>
          </a:prstGeom>
          <a:noFill/>
        </p:spPr>
        <p:txBody>
          <a:bodyPr wrap="none" rtlCol="0">
            <a:spAutoFit/>
          </a:bodyPr>
          <a:lstStyle/>
          <a:p>
            <a:r>
              <a:rPr lang="en-US" dirty="0" smtClean="0"/>
              <a:t>Lagged 2 days</a:t>
            </a:r>
            <a:endParaRPr lang="en-US" dirty="0"/>
          </a:p>
        </p:txBody>
      </p:sp>
      <p:pic>
        <p:nvPicPr>
          <p:cNvPr id="15" name="Picture 14"/>
          <p:cNvPicPr>
            <a:picLocks noChangeAspect="1"/>
          </p:cNvPicPr>
          <p:nvPr/>
        </p:nvPicPr>
        <p:blipFill rotWithShape="1">
          <a:blip r:embed="rId3"/>
          <a:srcRect t="48149"/>
          <a:stretch/>
        </p:blipFill>
        <p:spPr>
          <a:xfrm>
            <a:off x="6274469" y="3183467"/>
            <a:ext cx="1640021" cy="189648"/>
          </a:xfrm>
          <a:prstGeom prst="rect">
            <a:avLst/>
          </a:prstGeom>
        </p:spPr>
      </p:pic>
      <p:pic>
        <p:nvPicPr>
          <p:cNvPr id="16" name="Picture 15">
            <a:extLst>
              <a:ext uri="{FF2B5EF4-FFF2-40B4-BE49-F238E27FC236}">
                <a16:creationId xmlns="" xmlns:a16="http://schemas.microsoft.com/office/drawing/2014/main" id="{F208042B-1FBB-4546-AA04-05EC015D1414}"/>
              </a:ext>
            </a:extLst>
          </p:cNvPr>
          <p:cNvPicPr>
            <a:picLocks noChangeAspect="1"/>
          </p:cNvPicPr>
          <p:nvPr/>
        </p:nvPicPr>
        <p:blipFill rotWithShape="1">
          <a:blip r:embed="rId4"/>
          <a:srcRect t="54945"/>
          <a:stretch/>
        </p:blipFill>
        <p:spPr>
          <a:xfrm>
            <a:off x="6306157" y="3403600"/>
            <a:ext cx="1496291" cy="164792"/>
          </a:xfrm>
          <a:prstGeom prst="rect">
            <a:avLst/>
          </a:prstGeom>
        </p:spPr>
      </p:pic>
    </p:spTree>
    <p:extLst>
      <p:ext uri="{BB962C8B-B14F-4D97-AF65-F5344CB8AC3E}">
        <p14:creationId xmlns:p14="http://schemas.microsoft.com/office/powerpoint/2010/main" val="282923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9981106"/>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1_TTR_B.R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241566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smtClean="0"/>
              <a:t>200 day: 9.5 months of trading</a:t>
            </a:r>
          </a:p>
          <a:p>
            <a:r>
              <a:rPr lang="en-US" dirty="0" smtClean="0"/>
              <a:t>50 day: ~2.4 months of trading</a:t>
            </a:r>
            <a:endParaRPr lang="en-US" dirty="0"/>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Indicator Information</a:t>
            </a:r>
            <a:endParaRPr lang="en-US" dirty="0"/>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smtClean="0"/>
              <a:t>If the 50day average is &gt; than the 200day then money is moving into the stock.  Converse is True.</a:t>
            </a:r>
            <a:endParaRPr lang="en-US" dirty="0"/>
          </a:p>
        </p:txBody>
      </p:sp>
    </p:spTree>
    <p:extLst>
      <p:ext uri="{BB962C8B-B14F-4D97-AF65-F5344CB8AC3E}">
        <p14:creationId xmlns:p14="http://schemas.microsoft.com/office/powerpoint/2010/main" val="3844642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813185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27FB73-85DC-4683-AB70-C01B7F3764DE}"/>
              </a:ext>
            </a:extLst>
          </p:cNvPr>
          <p:cNvSpPr>
            <a:spLocks noGrp="1"/>
          </p:cNvSpPr>
          <p:nvPr>
            <p:ph type="title"/>
          </p:nvPr>
        </p:nvSpPr>
        <p:spPr/>
        <p:txBody>
          <a:bodyPr>
            <a:normAutofit fontScale="90000"/>
          </a:bodyPr>
          <a:lstStyle/>
          <a:p>
            <a:r>
              <a:rPr lang="en-US" dirty="0" smtClean="0"/>
              <a:t>Once you have an indicator you must test it.</a:t>
            </a:r>
            <a:endParaRPr lang="en-US" dirty="0"/>
          </a:p>
        </p:txBody>
      </p:sp>
      <p:sp>
        <p:nvSpPr>
          <p:cNvPr id="3" name="Date Placeholder 2">
            <a:extLst>
              <a:ext uri="{FF2B5EF4-FFF2-40B4-BE49-F238E27FC236}">
                <a16:creationId xmlns=""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Interpreting the Rate of Change (ROC)</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17" name="Picture 16">
            <a:extLst>
              <a:ext uri="{FF2B5EF4-FFF2-40B4-BE49-F238E27FC236}">
                <a16:creationId xmlns=""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a:t>
            </a:r>
            <a:r>
              <a:rPr lang="en-US" sz="2000" dirty="0" smtClean="0"/>
              <a:t>CMG as shown in a performance chart.</a:t>
            </a:r>
            <a:endParaRPr lang="en-US" sz="2000" dirty="0"/>
          </a:p>
        </p:txBody>
      </p:sp>
    </p:spTree>
    <p:extLst>
      <p:ext uri="{BB962C8B-B14F-4D97-AF65-F5344CB8AC3E}">
        <p14:creationId xmlns:p14="http://schemas.microsoft.com/office/powerpoint/2010/main" val="408684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5692206"/>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1_TTR_C_50Day_200Day_SMA.R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pic>
        <p:nvPicPr>
          <p:cNvPr id="8" name="Picture 7" descr="Image result for chipotle meme">
            <a:extLst>
              <a:ext uri="{FF2B5EF4-FFF2-40B4-BE49-F238E27FC236}">
                <a16:creationId xmlns="" xmlns:a16="http://schemas.microsoft.com/office/drawing/2014/main"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994341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tx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68</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38078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Walk through the moving </a:t>
                      </a:r>
                      <a:r>
                        <a:rPr lang="en-US" sz="2000" b="1" i="0" kern="1200" dirty="0" err="1" smtClean="0">
                          <a:solidFill>
                            <a:srgbClr val="C00000"/>
                          </a:solidFill>
                          <a:effectLst/>
                          <a:latin typeface="+mn-lt"/>
                          <a:ea typeface="+mn-ea"/>
                          <a:cs typeface="+mn-cs"/>
                        </a:rPr>
                        <a:t>avg</a:t>
                      </a:r>
                      <a:r>
                        <a:rPr lang="en-US" sz="2000" b="1" i="0" kern="1200" dirty="0" smtClean="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 xmlns:a16="http://schemas.microsoft.com/office/drawing/2014/main" id="{48CD98B2-86C5-4424-9E0D-5C53BDDABF1C}"/>
              </a:ext>
            </a:extLst>
          </p:cNvPr>
          <p:cNvSpPr txBox="1"/>
          <p:nvPr/>
        </p:nvSpPr>
        <p:spPr>
          <a:xfrm>
            <a:off x="3349865" y="2967335"/>
            <a:ext cx="5492271" cy="923330"/>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C6B2F72C-1B6C-44D8-A3B5-6219E6E7AC79}"/>
              </a:ext>
            </a:extLst>
          </p:cNvPr>
          <p:cNvSpPr>
            <a:spLocks noGrp="1"/>
          </p:cNvSpPr>
          <p:nvPr>
            <p:ph type="ftr" sz="quarter" idx="11"/>
          </p:nvPr>
        </p:nvSpPr>
        <p:spPr/>
        <p:txBody>
          <a:bodyPr/>
          <a:lstStyle/>
          <a:p>
            <a:r>
              <a:rPr lang="en-US"/>
              <a:t>Kwartler</a:t>
            </a:r>
            <a:endParaRPr lang="en-US" dirty="0"/>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smtClean="0"/>
              <a:t>Money is moving into a stock…let’s jump on the upswing!</a:t>
            </a:r>
            <a:endParaRPr lang="en-US" dirty="0"/>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smtClean="0"/>
              <a:t>Money is moving away from a stock…let’s sell!</a:t>
            </a:r>
            <a:endParaRPr lang="en-US" dirty="0"/>
          </a:p>
        </p:txBody>
      </p:sp>
    </p:spTree>
    <p:extLst>
      <p:ext uri="{BB962C8B-B14F-4D97-AF65-F5344CB8AC3E}">
        <p14:creationId xmlns:p14="http://schemas.microsoft.com/office/powerpoint/2010/main" val="320441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3728760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12" name="Rectangle 11">
            <a:extLst>
              <a:ext uri="{FF2B5EF4-FFF2-40B4-BE49-F238E27FC236}">
                <a16:creationId xmlns=""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 xmlns:a16="http://schemas.microsoft.com/office/drawing/2014/main"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17" name="Rectangle 16">
            <a:extLst>
              <a:ext uri="{FF2B5EF4-FFF2-40B4-BE49-F238E27FC236}">
                <a16:creationId xmlns="" xmlns:a16="http://schemas.microsoft.com/office/drawing/2014/main"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 xmlns:a16="http://schemas.microsoft.com/office/drawing/2014/main" id="{E7C82498-ED64-436F-BCBF-728FD315F081}"/>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 xmlns:a16="http://schemas.microsoft.com/office/drawing/2014/main"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 xmlns:a16="http://schemas.microsoft.com/office/drawing/2014/main" id="{F992DD29-741E-4D77-9EA0-12E515807F7F}"/>
              </a:ext>
            </a:extLst>
          </p:cNvPr>
          <p:cNvSpPr txBox="1"/>
          <p:nvPr/>
        </p:nvSpPr>
        <p:spPr>
          <a:xfrm>
            <a:off x="820185" y="2631693"/>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 xmlns:a16="http://schemas.microsoft.com/office/drawing/2014/main" id="{74D4320F-FEF9-4718-A6A8-5007B9649C6C}"/>
              </a:ext>
            </a:extLst>
          </p:cNvPr>
          <p:cNvSpPr txBox="1"/>
          <p:nvPr/>
        </p:nvSpPr>
        <p:spPr>
          <a:xfrm>
            <a:off x="1825268" y="3131568"/>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 xmlns:a16="http://schemas.microsoft.com/office/drawing/2014/main" id="{6643DF6D-CEB5-424C-86B7-6B01D3D307F2}"/>
              </a:ext>
            </a:extLst>
          </p:cNvPr>
          <p:cNvSpPr txBox="1"/>
          <p:nvPr/>
        </p:nvSpPr>
        <p:spPr>
          <a:xfrm>
            <a:off x="6611589" y="2655038"/>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 xmlns:a16="http://schemas.microsoft.com/office/drawing/2014/main" id="{30454FFC-2269-412F-AB1B-E5A65CCDE17F}"/>
              </a:ext>
            </a:extLst>
          </p:cNvPr>
          <p:cNvSpPr txBox="1"/>
          <p:nvPr/>
        </p:nvSpPr>
        <p:spPr>
          <a:xfrm>
            <a:off x="7486829" y="3154913"/>
            <a:ext cx="1983235" cy="707886"/>
          </a:xfrm>
          <a:prstGeom prst="rect">
            <a:avLst/>
          </a:prstGeom>
          <a:noFill/>
        </p:spPr>
        <p:txBody>
          <a:bodyPr wrap="none" rtlCol="0">
            <a:spAutoFit/>
          </a:bodyPr>
          <a:lstStyle/>
          <a:p>
            <a:pPr algn="ctr"/>
            <a:r>
              <a:rPr lang="en-US" sz="4000" dirty="0">
                <a:solidFill>
                  <a:schemeClr val="accent4"/>
                </a:solidFill>
              </a:rPr>
              <a:t>= 58.175</a:t>
            </a:r>
          </a:p>
        </p:txBody>
      </p:sp>
      <p:graphicFrame>
        <p:nvGraphicFramePr>
          <p:cNvPr id="11" name="Table 10">
            <a:extLst>
              <a:ext uri="{FF2B5EF4-FFF2-40B4-BE49-F238E27FC236}">
                <a16:creationId xmlns="" xmlns:a16="http://schemas.microsoft.com/office/drawing/2014/main" id="{040CA413-3654-4AC2-942A-E59A603718DF}"/>
              </a:ext>
            </a:extLst>
          </p:cNvPr>
          <p:cNvGraphicFramePr>
            <a:graphicFrameLocks noGrp="1"/>
          </p:cNvGraphicFramePr>
          <p:nvPr>
            <p:extLst>
              <p:ext uri="{D42A27DB-BD31-4B8C-83A1-F6EECF244321}">
                <p14:modId xmlns:p14="http://schemas.microsoft.com/office/powerpoint/2010/main" val="2695061152"/>
              </p:ext>
            </p:extLst>
          </p:nvPr>
        </p:nvGraphicFramePr>
        <p:xfrm>
          <a:off x="2209800" y="4161651"/>
          <a:ext cx="7548282" cy="2035428"/>
        </p:xfrm>
        <a:graphic>
          <a:graphicData uri="http://schemas.openxmlformats.org/drawingml/2006/table">
            <a:tbl>
              <a:tblPr>
                <a:tableStyleId>{5C22544A-7EE6-4342-B048-85BDC9FD1C3A}</a:tableStyleId>
              </a:tblPr>
              <a:tblGrid>
                <a:gridCol w="914897">
                  <a:extLst>
                    <a:ext uri="{9D8B030D-6E8A-4147-A177-3AD203B41FA5}">
                      <a16:colId xmlns="" xmlns:a16="http://schemas.microsoft.com/office/drawing/2014/main" val="4009938270"/>
                    </a:ext>
                  </a:extLst>
                </a:gridCol>
                <a:gridCol w="836414">
                  <a:extLst>
                    <a:ext uri="{9D8B030D-6E8A-4147-A177-3AD203B41FA5}">
                      <a16:colId xmlns="" xmlns:a16="http://schemas.microsoft.com/office/drawing/2014/main" val="2466344888"/>
                    </a:ext>
                  </a:extLst>
                </a:gridCol>
                <a:gridCol w="1000108">
                  <a:extLst>
                    <a:ext uri="{9D8B030D-6E8A-4147-A177-3AD203B41FA5}">
                      <a16:colId xmlns="" xmlns:a16="http://schemas.microsoft.com/office/drawing/2014/main" val="2790967110"/>
                    </a:ext>
                  </a:extLst>
                </a:gridCol>
                <a:gridCol w="1000108">
                  <a:extLst>
                    <a:ext uri="{9D8B030D-6E8A-4147-A177-3AD203B41FA5}">
                      <a16:colId xmlns="" xmlns:a16="http://schemas.microsoft.com/office/drawing/2014/main" val="2465412047"/>
                    </a:ext>
                  </a:extLst>
                </a:gridCol>
                <a:gridCol w="3796755">
                  <a:extLst>
                    <a:ext uri="{9D8B030D-6E8A-4147-A177-3AD203B41FA5}">
                      <a16:colId xmlns="" xmlns:a16="http://schemas.microsoft.com/office/drawing/2014/main"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404657873"/>
                  </a:ext>
                </a:extLst>
              </a:tr>
            </a:tbl>
          </a:graphicData>
        </a:graphic>
      </p:graphicFrame>
      <p:sp>
        <p:nvSpPr>
          <p:cNvPr id="10" name="TextBox 9"/>
          <p:cNvSpPr txBox="1"/>
          <p:nvPr/>
        </p:nvSpPr>
        <p:spPr>
          <a:xfrm>
            <a:off x="558799" y="2353734"/>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2353734"/>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
        <p:nvSpPr>
          <p:cNvPr id="13" name="Rectangle 12"/>
          <p:cNvSpPr/>
          <p:nvPr/>
        </p:nvSpPr>
        <p:spPr>
          <a:xfrm>
            <a:off x="1557867" y="1405467"/>
            <a:ext cx="992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Recheck and possibly change into </a:t>
            </a:r>
            <a:r>
              <a:rPr lang="en-US" smtClean="0"/>
              <a:t>multiple slides</a:t>
            </a:r>
            <a:endParaRPr lang="en-US"/>
          </a:p>
        </p:txBody>
      </p:sp>
    </p:spTree>
    <p:extLst>
      <p:ext uri="{BB962C8B-B14F-4D97-AF65-F5344CB8AC3E}">
        <p14:creationId xmlns:p14="http://schemas.microsoft.com/office/powerpoint/2010/main" val="1080308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016623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1_TTR_D.R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145650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 a momentum indicator…</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captures when the market is moving positively or negatively towards an equity.  When emotional sentiment is positive or negative.</a:t>
            </a:r>
            <a:endParaRPr lang="en-US" sz="2400" dirty="0"/>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MACD does not “Buy Low &amp; Sell High” It’s buy high and sell higher!</a:t>
            </a:r>
            <a:endParaRPr lang="en-US" sz="2400" dirty="0"/>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will not identify the market low point or high point exactly.  So the returns will never be 100% of the possibility.  </a:t>
            </a:r>
            <a:endParaRPr lang="en-US" sz="2400" dirty="0"/>
          </a:p>
        </p:txBody>
      </p:sp>
    </p:spTree>
    <p:extLst>
      <p:ext uri="{BB962C8B-B14F-4D97-AF65-F5344CB8AC3E}">
        <p14:creationId xmlns:p14="http://schemas.microsoft.com/office/powerpoint/2010/main" val="553899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51684836"/>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Construction &amp; visualization of RSI in dynamic</a:t>
                      </a:r>
                      <a:r>
                        <a:rPr lang="en-US" sz="2000" b="0" i="0" kern="1200" baseline="0" dirty="0" smtClean="0">
                          <a:solidFill>
                            <a:schemeClr val="dk1"/>
                          </a:solidFill>
                          <a:effectLst/>
                          <a:latin typeface="+mn-lt"/>
                          <a:ea typeface="+mn-ea"/>
                          <a:cs typeface="+mn-cs"/>
                        </a:rPr>
                        <a:t> plot with 1_TTR_F.R</a:t>
                      </a:r>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83</a:t>
            </a:fld>
            <a:endParaRPr lang="en-US" dirty="0"/>
          </a:p>
        </p:txBody>
      </p:sp>
      <p:sp>
        <p:nvSpPr>
          <p:cNvPr id="4" name="TextBox 3">
            <a:extLst>
              <a:ext uri="{FF2B5EF4-FFF2-40B4-BE49-F238E27FC236}">
                <a16:creationId xmlns=""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smtClean="0"/>
              <a:t>Buy</a:t>
            </a:r>
            <a:endParaRPr lang="en-US" sz="1100" dirty="0"/>
          </a:p>
        </p:txBody>
      </p:sp>
      <p:sp>
        <p:nvSpPr>
          <p:cNvPr id="88" name="Rectangle 87">
            <a:extLst>
              <a:ext uri="{FF2B5EF4-FFF2-40B4-BE49-F238E27FC236}">
                <a16:creationId xmlns=""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smtClean="0"/>
              <a:t>Hold</a:t>
            </a:r>
            <a:endParaRPr lang="en-US" sz="1100" dirty="0"/>
          </a:p>
        </p:txBody>
      </p:sp>
      <p:sp>
        <p:nvSpPr>
          <p:cNvPr id="42" name="TextBox 41">
            <a:extLst>
              <a:ext uri="{FF2B5EF4-FFF2-40B4-BE49-F238E27FC236}">
                <a16:creationId xmlns=""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smtClean="0"/>
              <a:t>Sell</a:t>
            </a:r>
            <a:endParaRPr lang="en-US" sz="1100" dirty="0"/>
          </a:p>
        </p:txBody>
      </p:sp>
    </p:spTree>
    <p:extLst>
      <p:ext uri="{BB962C8B-B14F-4D97-AF65-F5344CB8AC3E}">
        <p14:creationId xmlns:p14="http://schemas.microsoft.com/office/powerpoint/2010/main" val="297548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First the Relative Strength</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4237880"/>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1_TTR_F.R PART ONE</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t>
            </a:r>
            <a:r>
              <a:rPr lang="en-US" dirty="0" smtClean="0"/>
              <a:t>actions</a:t>
            </a:r>
            <a:endParaRPr lang="en-US" dirty="0"/>
          </a:p>
        </p:txBody>
      </p:sp>
      <p:sp>
        <p:nvSpPr>
          <p:cNvPr id="7" name="Slide Number Placeholder 4">
            <a:extLst>
              <a:ext uri="{FF2B5EF4-FFF2-40B4-BE49-F238E27FC236}">
                <a16:creationId xmlns=""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378214"/>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Compounding</a:t>
                      </a:r>
                      <a:r>
                        <a:rPr lang="en-US" sz="1800" b="1" i="0" kern="1200" baseline="0" dirty="0" smtClean="0">
                          <a:solidFill>
                            <a:schemeClr val="dk1"/>
                          </a:solidFill>
                          <a:effectLst/>
                          <a:latin typeface="+mn-lt"/>
                          <a:ea typeface="+mn-ea"/>
                          <a:cs typeface="+mn-cs"/>
                        </a:rPr>
                        <a:t> Two or More Indicators</a:t>
                      </a:r>
                      <a:endParaRPr lang="en-US" sz="1800" b="1"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a stock’s RSI &amp; MACD in a dynamic plot 1_TTR_F.R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Combine two indicators</a:t>
                      </a:r>
                      <a:r>
                        <a:rPr lang="en-US" sz="2000" b="0" i="0" kern="1200" baseline="0" dirty="0" smtClean="0">
                          <a:solidFill>
                            <a:schemeClr val="dk1"/>
                          </a:solidFill>
                          <a:effectLst/>
                          <a:latin typeface="+mn-lt"/>
                          <a:ea typeface="+mn-ea"/>
                          <a:cs typeface="+mn-cs"/>
                        </a:rPr>
                        <a:t> as one for back-testing</a:t>
                      </a:r>
                      <a:endParaRPr lang="en-US" sz="2000" b="0"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endParaRPr lang="en-US" sz="2000" b="1" i="0" kern="1200" dirty="0" smtClean="0">
                        <a:solidFill>
                          <a:srgbClr val="C00000"/>
                        </a:solidFill>
                        <a:effectLst/>
                        <a:latin typeface="+mn-lt"/>
                        <a:ea typeface="+mn-ea"/>
                        <a:cs typeface="+mn-cs"/>
                      </a:endParaRP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(5min)</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87</a:t>
            </a:fld>
            <a:endParaRPr lang="en-US" dirty="0"/>
          </a:p>
        </p:txBody>
      </p:sp>
    </p:spTree>
    <p:extLst>
      <p:ext uri="{BB962C8B-B14F-4D97-AF65-F5344CB8AC3E}">
        <p14:creationId xmlns:p14="http://schemas.microsoft.com/office/powerpoint/2010/main" val="62255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88</a:t>
            </a:fld>
            <a:endParaRPr lang="en-US"/>
          </a:p>
        </p:txBody>
      </p:sp>
      <p:pic>
        <p:nvPicPr>
          <p:cNvPr id="1026" name="Picture 2" descr="https://www.lanternaeducation.com/wp-content/uploads/2016/11/break-meme-300x2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025" y="1647804"/>
            <a:ext cx="5187950" cy="356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19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879245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a:t>
                      </a:r>
                      <a:r>
                        <a:rPr lang="en-US" sz="2000" b="0" strike="noStrike" dirty="0" smtClean="0">
                          <a:solidFill>
                            <a:schemeClr val="bg1"/>
                          </a:solidFill>
                        </a:rPr>
                        <a:t>VI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89</a:t>
            </a:fld>
            <a:endParaRPr lang="en-US" dirty="0"/>
          </a:p>
        </p:txBody>
      </p:sp>
    </p:spTree>
    <p:extLst>
      <p:ext uri="{BB962C8B-B14F-4D97-AF65-F5344CB8AC3E}">
        <p14:creationId xmlns:p14="http://schemas.microsoft.com/office/powerpoint/2010/main" val="246373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656667" y="1383647"/>
            <a:ext cx="7335086"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 xmlns:a16="http://schemas.microsoft.com/office/drawing/2014/main"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90</a:t>
            </a:fld>
            <a:endParaRPr lang="en-US" dirty="0"/>
          </a:p>
        </p:txBody>
      </p:sp>
      <p:sp>
        <p:nvSpPr>
          <p:cNvPr id="12" name="Rectangle 11">
            <a:extLst>
              <a:ext uri="{FF2B5EF4-FFF2-40B4-BE49-F238E27FC236}">
                <a16:creationId xmlns="" xmlns:a16="http://schemas.microsoft.com/office/drawing/2014/main"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 xmlns:a16="http://schemas.microsoft.com/office/drawing/2014/main"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91</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 xmlns:a16="http://schemas.microsoft.com/office/drawing/2014/main"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92</a:t>
            </a:fld>
            <a:endParaRPr lang="en-US" dirty="0"/>
          </a:p>
        </p:txBody>
      </p:sp>
      <p:pic>
        <p:nvPicPr>
          <p:cNvPr id="23" name="Picture 2" descr="Image result for lending club logo">
            <a:extLst>
              <a:ext uri="{FF2B5EF4-FFF2-40B4-BE49-F238E27FC236}">
                <a16:creationId xmlns="" xmlns:a16="http://schemas.microsoft.com/office/drawing/2014/main"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 xmlns:a16="http://schemas.microsoft.com/office/drawing/2014/main"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93</a:t>
            </a:fld>
            <a:endParaRPr lang="en-US" dirty="0"/>
          </a:p>
        </p:txBody>
      </p:sp>
      <p:sp>
        <p:nvSpPr>
          <p:cNvPr id="12" name="Rectangle 11">
            <a:extLst>
              <a:ext uri="{FF2B5EF4-FFF2-40B4-BE49-F238E27FC236}">
                <a16:creationId xmlns="" xmlns:a16="http://schemas.microsoft.com/office/drawing/2014/main"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 xmlns:a16="http://schemas.microsoft.com/office/drawing/2014/main"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94</a:t>
            </a:fld>
            <a:endParaRPr lang="en-US" dirty="0"/>
          </a:p>
        </p:txBody>
      </p:sp>
      <p:sp>
        <p:nvSpPr>
          <p:cNvPr id="32" name="Title 2">
            <a:extLst>
              <a:ext uri="{FF2B5EF4-FFF2-40B4-BE49-F238E27FC236}">
                <a16:creationId xmlns="" xmlns:a16="http://schemas.microsoft.com/office/drawing/2014/main"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 xmlns:a16="http://schemas.microsoft.com/office/drawing/2014/main"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 xmlns:a16="http://schemas.microsoft.com/office/drawing/2014/main"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95</a:t>
            </a:fld>
            <a:endParaRPr lang="en-US" dirty="0"/>
          </a:p>
        </p:txBody>
      </p:sp>
      <p:sp>
        <p:nvSpPr>
          <p:cNvPr id="45" name="TextBox 44">
            <a:extLst>
              <a:ext uri="{FF2B5EF4-FFF2-40B4-BE49-F238E27FC236}">
                <a16:creationId xmlns="" xmlns:a16="http://schemas.microsoft.com/office/drawing/2014/main"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 xmlns:a16="http://schemas.microsoft.com/office/drawing/2014/main"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96</a:t>
            </a:fld>
            <a:endParaRPr lang="en-US" dirty="0"/>
          </a:p>
        </p:txBody>
      </p:sp>
      <p:sp>
        <p:nvSpPr>
          <p:cNvPr id="9" name="TextBox 8">
            <a:extLst>
              <a:ext uri="{FF2B5EF4-FFF2-40B4-BE49-F238E27FC236}">
                <a16:creationId xmlns="" xmlns:a16="http://schemas.microsoft.com/office/drawing/2014/main"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a:t>
            </a:r>
            <a:r>
              <a:rPr lang="en-US" dirty="0" smtClean="0">
                <a:solidFill>
                  <a:schemeClr val="bg1"/>
                </a:solidFill>
              </a:rPr>
              <a:t>only 20k </a:t>
            </a:r>
            <a:r>
              <a:rPr lang="en-US" dirty="0">
                <a:solidFill>
                  <a:schemeClr val="bg1"/>
                </a:solidFill>
              </a:rPr>
              <a:t>records.</a:t>
            </a:r>
          </a:p>
        </p:txBody>
      </p:sp>
    </p:spTree>
    <p:extLst>
      <p:ext uri="{BB962C8B-B14F-4D97-AF65-F5344CB8AC3E}">
        <p14:creationId xmlns:p14="http://schemas.microsoft.com/office/powerpoint/2010/main" val="1046249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2_ConsumerCreditTraining.R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 xmlns:a16="http://schemas.microsoft.com/office/drawing/2014/main"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97</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a:t>
                      </a:r>
                      <a:r>
                        <a:rPr lang="en-US" sz="2000" b="0" strike="noStrike" dirty="0" smtClean="0">
                          <a:solidFill>
                            <a:schemeClr val="bg1"/>
                          </a:solidFill>
                        </a:rPr>
                        <a:t>VI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98</a:t>
            </a:fld>
            <a:endParaRPr lang="en-US" dirty="0"/>
          </a:p>
        </p:txBody>
      </p:sp>
    </p:spTree>
    <p:extLst>
      <p:ext uri="{BB962C8B-B14F-4D97-AF65-F5344CB8AC3E}">
        <p14:creationId xmlns:p14="http://schemas.microsoft.com/office/powerpoint/2010/main" val="2306309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 xmlns:a16="http://schemas.microsoft.com/office/drawing/2014/main"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99</a:t>
            </a:fld>
            <a:endParaRPr lang="en-US" dirty="0"/>
          </a:p>
        </p:txBody>
      </p:sp>
      <p:sp>
        <p:nvSpPr>
          <p:cNvPr id="9" name="TextBox 8">
            <a:extLst>
              <a:ext uri="{FF2B5EF4-FFF2-40B4-BE49-F238E27FC236}">
                <a16:creationId xmlns="" xmlns:a16="http://schemas.microsoft.com/office/drawing/2014/main"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5429</TotalTime>
  <Words>6269</Words>
  <Application>Microsoft Office PowerPoint</Application>
  <PresentationFormat>Widescreen</PresentationFormat>
  <Paragraphs>1197</Paragraphs>
  <Slides>112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Agenda</vt:lpstr>
      <vt:lpstr>What is an API?</vt:lpstr>
      <vt:lpstr>Two Popular Response Formats</vt:lpstr>
      <vt:lpstr>An example, your phone’s mapping function</vt:lpstr>
      <vt:lpstr>Cleveland Ohio USA Map</vt:lpstr>
      <vt:lpstr>Google Maps API JSON</vt:lpstr>
      <vt:lpstr>R has many API related libraries.</vt:lpstr>
      <vt:lpstr>Agenda</vt:lpstr>
      <vt:lpstr>Interpreting a Candlestick Chart</vt:lpstr>
      <vt:lpstr>Let’s Practice! Open 1_TTR_A.R</vt:lpstr>
      <vt:lpstr>Agenda</vt:lpstr>
      <vt:lpstr>Technical traders use “indicators” to trigger actions.</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This is a “centered” moving average</vt:lpstr>
      <vt:lpstr>The data must be lagged so the value is known during trading time.</vt:lpstr>
      <vt:lpstr>Agenda</vt:lpstr>
      <vt:lpstr>Open 1_TTR_B.R</vt:lpstr>
      <vt:lpstr>Agenda</vt:lpstr>
      <vt:lpstr>How does SMA become an indicator? MSFT 50 &amp; 200 day SMA</vt:lpstr>
      <vt:lpstr>How does SMA become an indicator? MSFT 50 &amp; 200 day SMA</vt:lpstr>
      <vt:lpstr>Agenda</vt:lpstr>
      <vt:lpstr>Once you have an indicator you must test it.</vt:lpstr>
      <vt:lpstr>Interpreting the Rate of Change (ROC)</vt:lpstr>
      <vt:lpstr>Agenda</vt:lpstr>
      <vt:lpstr>Open 1_TTR_C_50Day_200Day_SMA.R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One small addition difference.</vt:lpstr>
      <vt:lpstr>SMA Vs EMA</vt:lpstr>
      <vt:lpstr>Agenda</vt:lpstr>
      <vt:lpstr>Open 1_TTR_D.R</vt:lpstr>
      <vt:lpstr>Agenda</vt:lpstr>
      <vt:lpstr>As a momentum indicator…</vt:lpstr>
      <vt:lpstr>Agenda</vt:lpstr>
      <vt:lpstr>Relative Strength Index (RSI)</vt:lpstr>
      <vt:lpstr>Creates a control chart.</vt:lpstr>
      <vt:lpstr>First the Relative Strength</vt:lpstr>
      <vt:lpstr>Calculating the RSI</vt:lpstr>
      <vt:lpstr>Open 1_TTR_F.R PART ONE</vt:lpstr>
      <vt:lpstr>Agenda</vt:lpstr>
      <vt:lpstr>Break!</vt:lpstr>
      <vt:lpstr>Agenda</vt:lpstr>
      <vt:lpstr>Consumer Credit - Lending Club</vt:lpstr>
      <vt:lpstr>What’s the Risk?</vt:lpstr>
      <vt:lpstr>What’s the Reward?</vt:lpstr>
      <vt:lpstr>                                 Example</vt:lpstr>
      <vt:lpstr>                                 Example</vt:lpstr>
      <vt:lpstr>What is cross – validation?</vt:lpstr>
      <vt:lpstr>What is cross – validation?</vt:lpstr>
      <vt:lpstr>Open 2_ConsumerCreditTraining.R</vt:lpstr>
      <vt:lpstr>Agenda</vt:lpstr>
      <vt:lpstr>Cutoff Threshold</vt:lpstr>
      <vt:lpstr>Making a CAPM style plot</vt:lpstr>
      <vt:lpstr>Open 2_ConsumerCreditScoring.R</vt:lpstr>
      <vt:lpstr>Agenda</vt:lpstr>
      <vt:lpstr>Non-Traditional Markets</vt:lpstr>
      <vt:lpstr>A non-traditional Market -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285</cp:revision>
  <dcterms:created xsi:type="dcterms:W3CDTF">2018-05-23T17:24:59Z</dcterms:created>
  <dcterms:modified xsi:type="dcterms:W3CDTF">2019-09-03T20:30:23Z</dcterms:modified>
</cp:coreProperties>
</file>